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62"/>
  </p:handoutMasterIdLst>
  <p:sldIdLst>
    <p:sldId id="256" r:id="rId3"/>
    <p:sldId id="257" r:id="rId4"/>
    <p:sldId id="258" r:id="rId5"/>
    <p:sldId id="259" r:id="rId6"/>
    <p:sldId id="263" r:id="rId7"/>
    <p:sldId id="279" r:id="rId8"/>
    <p:sldId id="280" r:id="rId9"/>
    <p:sldId id="397" r:id="rId10"/>
    <p:sldId id="396" r:id="rId11"/>
    <p:sldId id="285" r:id="rId12"/>
    <p:sldId id="401" r:id="rId13"/>
    <p:sldId id="402" r:id="rId14"/>
    <p:sldId id="403" r:id="rId15"/>
    <p:sldId id="393" r:id="rId16"/>
    <p:sldId id="282" r:id="rId17"/>
    <p:sldId id="303" r:id="rId18"/>
    <p:sldId id="284" r:id="rId19"/>
    <p:sldId id="320" r:id="rId20"/>
    <p:sldId id="321" r:id="rId21"/>
    <p:sldId id="392" r:id="rId22"/>
    <p:sldId id="398" r:id="rId23"/>
    <p:sldId id="399" r:id="rId24"/>
    <p:sldId id="400" r:id="rId25"/>
    <p:sldId id="389" r:id="rId26"/>
    <p:sldId id="390" r:id="rId27"/>
    <p:sldId id="391" r:id="rId28"/>
    <p:sldId id="268" r:id="rId29"/>
    <p:sldId id="269" r:id="rId30"/>
    <p:sldId id="349" r:id="rId31"/>
    <p:sldId id="351" r:id="rId32"/>
    <p:sldId id="264" r:id="rId33"/>
    <p:sldId id="344" r:id="rId34"/>
    <p:sldId id="346" r:id="rId35"/>
    <p:sldId id="347" r:id="rId36"/>
    <p:sldId id="345" r:id="rId38"/>
    <p:sldId id="340" r:id="rId39"/>
    <p:sldId id="270" r:id="rId40"/>
    <p:sldId id="343" r:id="rId41"/>
    <p:sldId id="341" r:id="rId42"/>
    <p:sldId id="271" r:id="rId43"/>
    <p:sldId id="277" r:id="rId44"/>
    <p:sldId id="273" r:id="rId45"/>
    <p:sldId id="274" r:id="rId46"/>
    <p:sldId id="275" r:id="rId47"/>
    <p:sldId id="286" r:id="rId48"/>
    <p:sldId id="287" r:id="rId49"/>
    <p:sldId id="288" r:id="rId50"/>
    <p:sldId id="289" r:id="rId51"/>
    <p:sldId id="338" r:id="rId52"/>
    <p:sldId id="342" r:id="rId53"/>
    <p:sldId id="352" r:id="rId54"/>
    <p:sldId id="376" r:id="rId55"/>
    <p:sldId id="378" r:id="rId56"/>
    <p:sldId id="377" r:id="rId57"/>
    <p:sldId id="266" r:id="rId58"/>
    <p:sldId id="405" r:id="rId59"/>
    <p:sldId id="448" r:id="rId60"/>
    <p:sldId id="449" r:id="rId61"/>
  </p:sldIdLst>
  <p:sldSz cx="9144000" cy="6858000" type="screen4x3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252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handoutMaster" Target="handoutMasters/handoutMaster1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892" y="1279525"/>
            <a:ext cx="4605867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322962"/>
            <a:ext cx="6858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28650" y="551543"/>
            <a:ext cx="78867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" y="1825625"/>
            <a:ext cx="78867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3750945"/>
            <a:ext cx="7386066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610028"/>
            <a:ext cx="5491163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775" y="258445"/>
            <a:ext cx="78867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857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486275" y="1825625"/>
            <a:ext cx="38862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1" y="1744961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1" y="2615609"/>
            <a:ext cx="3868340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744961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615609"/>
            <a:ext cx="3887391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5060" y="127000"/>
            <a:ext cx="31239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3888000" y="766354"/>
            <a:ext cx="4363031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8870" y="2057400"/>
            <a:ext cx="31239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557213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8363" y="365125"/>
            <a:ext cx="1146987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6659969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849120"/>
            <a:ext cx="9144000" cy="970915"/>
          </a:xfrm>
        </p:spPr>
        <p:txBody>
          <a:bodyPr anchor="ctr" anchorCtr="0"/>
          <a:lstStyle/>
          <a:p>
            <a:r>
              <a:rPr lang="en-US" altLang="zh-CN" sz="3200" b="1">
                <a:effectLst/>
                <a:cs typeface="+mj-lt"/>
              </a:rPr>
              <a:t>Domain Adaptive Object Detection</a:t>
            </a:r>
            <a:endParaRPr lang="en-US" altLang="zh-CN" sz="3200" b="1">
              <a:effectLst/>
              <a:cs typeface="+mj-lt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143000" y="2978785"/>
            <a:ext cx="6858000" cy="1828800"/>
          </a:xfrm>
        </p:spPr>
        <p:txBody>
          <a:bodyPr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>
                <a:cs typeface="+mj-lt"/>
              </a:rPr>
              <a:t>Yunlong MENG</a:t>
            </a:r>
            <a:endParaRPr lang="en-US" altLang="zh-CN" sz="2400">
              <a:cs typeface="+mj-lt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cs typeface="+mj-lt"/>
              </a:rPr>
              <a:t>2023-02-08</a:t>
            </a:r>
            <a:endParaRPr lang="en-US" altLang="zh-CN" sz="2400">
              <a:cs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769" t="2746" r="2999" b="686"/>
          <a:stretch>
            <a:fillRect/>
          </a:stretch>
        </p:blipFill>
        <p:spPr>
          <a:xfrm>
            <a:off x="226378" y="960755"/>
            <a:ext cx="8691245" cy="39497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Multi-level domain adaptive learning for cross domain object detection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Xie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ICCV</a:t>
            </a:r>
            <a:r>
              <a:rPr lang="en-US" sz="1200"/>
              <a:t> 2019 Workshop</a:t>
            </a:r>
            <a:endParaRPr 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297" t="7286" r="1874" b="4736"/>
          <a:stretch>
            <a:fillRect/>
          </a:stretch>
        </p:blipFill>
        <p:spPr>
          <a:xfrm>
            <a:off x="18098" y="4895850"/>
            <a:ext cx="9107805" cy="1637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t="4444" b="4444"/>
          <a:stretch>
            <a:fillRect/>
          </a:stretch>
        </p:blipFill>
        <p:spPr>
          <a:xfrm>
            <a:off x="0" y="1679575"/>
            <a:ext cx="9144000" cy="347726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Multi-adversarial Faster RCNN for cross domain object detection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He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ICCV</a:t>
            </a:r>
            <a:r>
              <a:rPr lang="en-US" sz="1200"/>
              <a:t> 2019 </a:t>
            </a:r>
            <a:endParaRPr lang="en-US" sz="120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0" y="731520"/>
            <a:ext cx="9144000" cy="244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Hierarchical domain feature alignment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Aggregated proposal feature alignment 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00" t="4938" r="304" b="5313"/>
          <a:stretch>
            <a:fillRect/>
          </a:stretch>
        </p:blipFill>
        <p:spPr>
          <a:xfrm>
            <a:off x="0" y="2779395"/>
            <a:ext cx="9144000" cy="334835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Asymmetric tri-way Faster RCNN for cross domain object detection</a:t>
            </a:r>
            <a:endParaRPr lang="en-US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/>
            </p:nvSpPr>
            <p:spPr>
              <a:xfrm>
                <a:off x="0" y="731520"/>
                <a:ext cx="9144000" cy="24415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>
                  <a:lnSpc>
                    <a:spcPct val="100000"/>
                  </a:lnSpc>
                  <a:buClrTx/>
                  <a:buSzTx/>
                </a:pPr>
                <a:r>
                  <a:rPr lang="en-US" b="1"/>
                  <a:t>Chief n</a:t>
                </a:r>
                <a:r>
                  <a:rPr lang="en-US" b="1">
                    <a:sym typeface="+mn-ea"/>
                  </a:rPr>
                  <a:t>e</a:t>
                </a:r>
                <a:r>
                  <a:rPr lang="en-US" b="1"/>
                  <a:t>t → bound the domain discrepancy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𝐴</m:t>
                        </m:r>
                      </m:sub>
                    </m:sSub>
                  </m:oMath>
                </a14:m>
                <a:endParaRPr lang="en-US" b="1"/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Global domain </a:t>
                </a:r>
                <a:r>
                  <a:rPr lang="en-US">
                    <a:sym typeface="+mn-ea"/>
                  </a:rPr>
                  <a:t>alignment with domain adversarial confusion</a:t>
                </a:r>
                <a:endParaRPr lang="en-US">
                  <a:sym typeface="+mn-ea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lang="en-US">
                    <a:sym typeface="+mn-ea"/>
                  </a:rPr>
                  <a:t>Local domain alignment with domain adversarial confusion</a:t>
                </a:r>
                <a:endParaRPr lang="en-US"/>
              </a:p>
              <a:p>
                <a:pPr>
                  <a:lnSpc>
                    <a:spcPct val="100000"/>
                  </a:lnSpc>
                </a:pPr>
                <a:r>
                  <a:rPr lang="en-US" b="1"/>
                  <a:t>Ancillary n</a:t>
                </a:r>
                <a:r>
                  <a:rPr lang="en-US" b="1">
                    <a:sym typeface="+mn-ea"/>
                  </a:rPr>
                  <a:t>e</a:t>
                </a:r>
                <a:r>
                  <a:rPr lang="en-US" b="1"/>
                  <a:t>t </a:t>
                </a:r>
                <a:r>
                  <a:rPr lang="en-US" b="1">
                    <a:sym typeface="+mn-ea"/>
                  </a:rPr>
                  <a:t>→ bound the empirical risk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𝜀</m:t>
                        </m:r>
                      </m:e>
                      <m:sub>
                        <m:r>
                          <a:rPr lang="en-US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lang="en-US" b="1"/>
                  <a:t> </a:t>
                </a:r>
                <a:endParaRPr lang="en-US" b="1"/>
              </a:p>
              <a:p>
                <a:pPr lvl="1">
                  <a:lnSpc>
                    <a:spcPct val="100000"/>
                  </a:lnSpc>
                </a:pPr>
                <a:r>
                  <a:rPr lang="en-US"/>
                  <a:t>Detection loss for the chief net is reused for the supervision of the ancilalry net</a:t>
                </a:r>
                <a:endParaRPr lang="en-US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731520"/>
                <a:ext cx="9144000" cy="24415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He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ECCV</a:t>
            </a:r>
            <a:r>
              <a:rPr lang="en-US" sz="1200"/>
              <a:t> 2020 </a:t>
            </a:r>
            <a:endParaRPr lang="en-US"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991" t="2003" r="926" b="3054"/>
          <a:stretch>
            <a:fillRect/>
          </a:stretch>
        </p:blipFill>
        <p:spPr>
          <a:xfrm>
            <a:off x="1844040" y="1105853"/>
            <a:ext cx="6657340" cy="248221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Asymmetric tri-way</a:t>
            </a:r>
            <a:r>
              <a:rPr lang="en-US">
                <a:effectLst/>
              </a:rPr>
              <a:t> Faster RCNN </a:t>
            </a:r>
            <a:r>
              <a:rPr lang="en-US">
                <a:effectLst/>
                <a:sym typeface="+mn-ea"/>
              </a:rPr>
              <a:t>for cross domain object detection - quantitative and qualitative results </a:t>
            </a:r>
            <a:endParaRPr lang="en-US">
              <a:effectLst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0" y="1562735"/>
            <a:ext cx="1844040" cy="156845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>
                <a:effectLst/>
                <a:latin typeface="+mn-ea"/>
                <a:cs typeface="+mn-ea"/>
                <a:sym typeface="+mn-ea"/>
              </a:rPr>
              <a:t>Quantative and qulitative results on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Cityscapes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FoggyCityscapes</a:t>
            </a:r>
            <a:r>
              <a:rPr lang="en-US" sz="1600">
                <a:effectLst/>
                <a:latin typeface="+mn-ea"/>
                <a:cs typeface="+mn-ea"/>
                <a:sym typeface="+mn-ea"/>
              </a:rPr>
              <a:t> cross domain object detection task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279" t="1290" r="503" b="1452"/>
          <a:stretch>
            <a:fillRect/>
          </a:stretch>
        </p:blipFill>
        <p:spPr>
          <a:xfrm>
            <a:off x="1295718" y="3586480"/>
            <a:ext cx="7753985" cy="31591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149352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He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ECCV</a:t>
            </a:r>
            <a:r>
              <a:rPr lang="en-US" sz="1200"/>
              <a:t> 2020 </a:t>
            </a:r>
            <a:endParaRPr lang="en-US"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029" t="1345" r="2057" b="5232"/>
          <a:stretch>
            <a:fillRect/>
          </a:stretch>
        </p:blipFill>
        <p:spPr>
          <a:xfrm>
            <a:off x="17463" y="3077210"/>
            <a:ext cx="9109075" cy="335661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Style consistency domain adaptive object detection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731520"/>
            <a:ext cx="9144000" cy="244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Style transfer with feature consistency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>
                <a:sym typeface="+mn-ea"/>
              </a:rPr>
              <a:t>Enforcing feature consistency</a:t>
            </a:r>
            <a:endParaRPr lang="en-US"/>
          </a:p>
          <a:p>
            <a:pPr>
              <a:lnSpc>
                <a:spcPct val="100000"/>
              </a:lnSpc>
            </a:pPr>
            <a:r>
              <a:rPr lang="en-US" b="1"/>
              <a:t>Robust pseudo labelling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/>
              <a:t>Positive examples sampling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Negative </a:t>
            </a:r>
            <a:r>
              <a:rPr lang="en-US">
                <a:sym typeface="+mn-ea"/>
              </a:rPr>
              <a:t>examples sampling</a:t>
            </a:r>
            <a:endParaRPr lang="en-US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>
                <a:sym typeface="+mn-ea"/>
              </a:rPr>
              <a:t>Combine pseudo labels and style transfer </a:t>
            </a:r>
            <a:endParaRPr lang="en-US" b="1"/>
          </a:p>
          <a:p>
            <a:pPr lvl="1">
              <a:lnSpc>
                <a:spcPct val="100000"/>
              </a:lnSpc>
            </a:pP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Chen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704" t="3008" r="1743" b="2089"/>
          <a:stretch>
            <a:fillRect/>
          </a:stretch>
        </p:blipFill>
        <p:spPr>
          <a:xfrm>
            <a:off x="0" y="2386330"/>
            <a:ext cx="9143365" cy="417512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Zhuang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AAAI 2020</a:t>
            </a:r>
            <a:endParaRPr lang="en-US" sz="12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Image-Instance Full Alignment Networks (iFAN)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731520"/>
            <a:ext cx="9144000" cy="181991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Deep image-level alignment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Full instance-level alignment 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 sz="1800"/>
              <a:t>C</a:t>
            </a:r>
            <a:r>
              <a:rPr lang="en-US"/>
              <a:t>ategory-agnostic instance alignment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Category-aware instance alignment 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Category-corrleation instance alignment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1104" t="11232" r="3753" b="5797"/>
          <a:stretch>
            <a:fillRect/>
          </a:stretch>
        </p:blipFill>
        <p:spPr>
          <a:xfrm>
            <a:off x="670560" y="4458970"/>
            <a:ext cx="7802880" cy="20726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822" t="2455" r="739" b="2229"/>
          <a:stretch>
            <a:fillRect/>
          </a:stretch>
        </p:blipFill>
        <p:spPr>
          <a:xfrm>
            <a:off x="806450" y="1778635"/>
            <a:ext cx="7797800" cy="27857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Hierarchical Transferability Calibration Network (HTCN)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Chen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515620"/>
            <a:ext cx="9144000" cy="17183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Importance weighted adversarial training with input interpolation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Context</a:t>
            </a:r>
            <a:r>
              <a:rPr lang="en-US" b="1">
                <a:sym typeface="+mn-ea"/>
              </a:rPr>
              <a:t>-aware</a:t>
            </a:r>
            <a:r>
              <a:rPr lang="en-US" b="1"/>
              <a:t> instance-level alignment </a:t>
            </a:r>
            <a:endParaRPr lang="en-US" b="1"/>
          </a:p>
          <a:p>
            <a:pPr lvl="0">
              <a:lnSpc>
                <a:spcPct val="100000"/>
              </a:lnSpc>
            </a:pPr>
            <a:r>
              <a:rPr lang="en-US" b="1"/>
              <a:t>Local feature mask for semantic consistency</a:t>
            </a:r>
            <a:endParaRPr lang="en-US" b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463" t="1554" r="2731"/>
          <a:stretch>
            <a:fillRect/>
          </a:stretch>
        </p:blipFill>
        <p:spPr>
          <a:xfrm>
            <a:off x="703580" y="1085215"/>
            <a:ext cx="7736840" cy="54908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Chen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</a:rPr>
              <a:t>Hierarchical Transferability Calibration Network (HTCN) </a:t>
            </a:r>
            <a:r>
              <a:rPr lang="en-US">
                <a:effectLst/>
                <a:sym typeface="+mn-ea"/>
              </a:rPr>
              <a:t>for cross domain object detection </a:t>
            </a:r>
            <a:r>
              <a:rPr lang="en-US">
                <a:effectLst/>
                <a:sym typeface="+mn-ea"/>
              </a:rPr>
              <a:t>- </a:t>
            </a:r>
            <a:r>
              <a:rPr lang="en-US">
                <a:effectLst/>
                <a:sym typeface="+mn-ea"/>
              </a:rPr>
              <a:t>qualitative results</a:t>
            </a:r>
            <a:endParaRPr lang="en-US">
              <a:effectLst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806" t="521" r="860" b="869"/>
          <a:stretch>
            <a:fillRect/>
          </a:stretch>
        </p:blipFill>
        <p:spPr>
          <a:xfrm>
            <a:off x="0" y="1626235"/>
            <a:ext cx="9138920" cy="45383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Coarse-to-fine feature adaptation network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Zheng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530860"/>
            <a:ext cx="9144000" cy="1094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Attention-based region transfer (ART)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Prototype-based </a:t>
            </a:r>
            <a:r>
              <a:rPr lang="en-US" b="1">
                <a:sym typeface="+mn-ea"/>
              </a:rPr>
              <a:t>semantic</a:t>
            </a:r>
            <a:r>
              <a:rPr lang="en-US" b="1"/>
              <a:t> alignment </a:t>
            </a:r>
            <a:endParaRPr lang="en-US"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768" t="2521" r="1024" b="2101"/>
          <a:stretch>
            <a:fillRect/>
          </a:stretch>
        </p:blipFill>
        <p:spPr>
          <a:xfrm>
            <a:off x="635" y="1927225"/>
            <a:ext cx="9142730" cy="405638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</a:rPr>
              <a:t>Coarse-to-fine feature adaptation network </a:t>
            </a:r>
            <a:r>
              <a:rPr lang="en-US">
                <a:effectLst/>
                <a:sym typeface="+mn-ea"/>
              </a:rPr>
              <a:t>for cross domain object detection - quantitative results </a:t>
            </a:r>
            <a:endParaRPr lang="en-US">
              <a:effectLst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45428" y="1577975"/>
            <a:ext cx="8653145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>
                <a:effectLst/>
                <a:latin typeface="+mn-ea"/>
                <a:cs typeface="+mn-ea"/>
                <a:sym typeface="+mn-ea"/>
              </a:rPr>
              <a:t>Quantative results on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Cityscapes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FoggyCityscapes</a:t>
            </a:r>
            <a:r>
              <a:rPr lang="en-US" sz="1600">
                <a:effectLst/>
                <a:latin typeface="+mn-ea"/>
                <a:cs typeface="+mn-ea"/>
                <a:sym typeface="+mn-ea"/>
              </a:rPr>
              <a:t> cross domain object detection task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Zheng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635" y="0"/>
            <a:ext cx="9144635" cy="914400"/>
          </a:xfrm>
        </p:spPr>
        <p:txBody>
          <a:bodyPr>
            <a:normAutofit/>
          </a:bodyPr>
          <a:p>
            <a:pPr algn="just"/>
            <a:r>
              <a:rPr lang="en-US">
                <a:effectLst/>
              </a:rPr>
              <a:t>Outline</a:t>
            </a:r>
            <a:endParaRPr lang="en-US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914400"/>
            <a:ext cx="9144000" cy="5943600"/>
          </a:xfrm>
        </p:spPr>
        <p:txBody>
          <a:bodyPr>
            <a:normAutofit/>
          </a:bodyPr>
          <a:p>
            <a:pPr algn="just">
              <a:lnSpc>
                <a:spcPct val="100000"/>
              </a:lnSpc>
            </a:pPr>
            <a:r>
              <a:rPr lang="en-US" b="1"/>
              <a:t>Discrepancy-based domain adaptive object detection </a:t>
            </a:r>
            <a:endParaRPr lang="en-US" b="1"/>
          </a:p>
          <a:p>
            <a:pPr lvl="1" algn="just">
              <a:lnSpc>
                <a:spcPct val="100000"/>
              </a:lnSpc>
            </a:pPr>
            <a:r>
              <a:rPr lang="en-US"/>
              <a:t>Diminish the domain shift by finetuning the deep network based detection model with </a:t>
            </a:r>
            <a:r>
              <a:rPr lang="en-US" b="1" i="1"/>
              <a:t>labeled</a:t>
            </a:r>
            <a:r>
              <a:rPr lang="en-US" i="1"/>
              <a:t> </a:t>
            </a:r>
            <a:r>
              <a:rPr lang="en-US"/>
              <a:t>or </a:t>
            </a:r>
            <a:r>
              <a:rPr lang="en-US" b="1" i="1"/>
              <a:t>unlabeled</a:t>
            </a:r>
            <a:r>
              <a:rPr lang="en-US"/>
              <a:t> target data</a:t>
            </a:r>
            <a:endParaRPr lang="en-US"/>
          </a:p>
          <a:p>
            <a:pPr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b="1"/>
              <a:t>Adversarial-based domain adaptive object detection</a:t>
            </a:r>
            <a:endParaRPr lang="en-US" b="1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Utilize domain discriminators and conduct adversarial training to encourage domain confusion between </a:t>
            </a:r>
            <a:r>
              <a:rPr lang="en-US" b="1" i="1"/>
              <a:t>source</a:t>
            </a:r>
            <a:r>
              <a:rPr lang="en-US"/>
              <a:t> domain and </a:t>
            </a:r>
            <a:r>
              <a:rPr lang="en-US" b="1" i="1"/>
              <a:t>target</a:t>
            </a:r>
            <a:r>
              <a:rPr lang="en-US"/>
              <a:t> domain</a:t>
            </a:r>
            <a:endParaRPr lang="en-US"/>
          </a:p>
          <a:p>
            <a:pPr lv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b="1"/>
              <a:t>Reconstruction-based domain adaptive object detection</a:t>
            </a:r>
            <a:endParaRPr lang="en-US" b="1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Improve the domain adaptive object detection by reconstructing the </a:t>
            </a:r>
            <a:r>
              <a:rPr lang="en-US" b="1" i="1"/>
              <a:t>source</a:t>
            </a:r>
            <a:r>
              <a:rPr lang="en-US"/>
              <a:t> samples or </a:t>
            </a:r>
            <a:r>
              <a:rPr lang="en-US" b="1" i="1"/>
              <a:t>target</a:t>
            </a:r>
            <a:r>
              <a:rPr lang="en-US"/>
              <a:t> samples</a:t>
            </a:r>
            <a:endParaRPr lang="en-US"/>
          </a:p>
          <a:p>
            <a:pPr lv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b="1"/>
              <a:t>Hybrid domain adaptive object detection</a:t>
            </a:r>
            <a:endParaRPr lang="en-US" b="1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Use </a:t>
            </a:r>
            <a:r>
              <a:rPr lang="en-US" b="1"/>
              <a:t>two or more above domain adaptation mechanisms</a:t>
            </a:r>
            <a:r>
              <a:rPr lang="en-US"/>
              <a:t> simultaneously to achieve superior performance</a:t>
            </a:r>
            <a:endParaRPr lang="en-US"/>
          </a:p>
          <a:p>
            <a:pPr lvl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b="1"/>
              <a:t>Other</a:t>
            </a:r>
            <a:r>
              <a:rPr lang="en-US" b="1">
                <a:sym typeface="+mn-ea"/>
              </a:rPr>
              <a:t> domain adaptive object detection</a:t>
            </a:r>
            <a:endParaRPr lang="en-US" b="1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Graph-induced protory alignment</a:t>
            </a:r>
            <a:endParaRPr lang="en-US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Categorical regularization </a:t>
            </a:r>
            <a:endParaRPr lang="en-US"/>
          </a:p>
          <a:p>
            <a:pPr lvl="1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/>
              <a:t>......</a:t>
            </a:r>
            <a:endParaRPr lang="en-US"/>
          </a:p>
          <a:p>
            <a:pPr marL="914400" lvl="2" indent="0" algn="just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75" t="1533" r="507" b="826"/>
          <a:stretch>
            <a:fillRect/>
          </a:stretch>
        </p:blipFill>
        <p:spPr>
          <a:xfrm>
            <a:off x="8255" y="1224915"/>
            <a:ext cx="9127490" cy="37211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</a:rPr>
              <a:t>Coarse-to-fine feature adaptation network </a:t>
            </a:r>
            <a:r>
              <a:rPr lang="en-US">
                <a:effectLst/>
                <a:sym typeface="+mn-ea"/>
              </a:rPr>
              <a:t>for cross domain object detection - qualitative results 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Zheng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673" t="4553" r="447"/>
          <a:stretch>
            <a:fillRect/>
          </a:stretch>
        </p:blipFill>
        <p:spPr>
          <a:xfrm>
            <a:off x="23178" y="731520"/>
            <a:ext cx="9097645" cy="581406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Spatial attention pyramid network</a:t>
            </a:r>
            <a:endParaRPr lang="en-US">
              <a:effectLst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210" t="1993" r="2541"/>
          <a:stretch>
            <a:fillRect/>
          </a:stretch>
        </p:blipFill>
        <p:spPr>
          <a:xfrm>
            <a:off x="77470" y="1985010"/>
            <a:ext cx="8989060" cy="46145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  <a:cs typeface="+mj-lt"/>
              </a:rPr>
              <a:t>Uncertainty-aware distribution alignment for cross-domain adaptive object detection</a:t>
            </a:r>
            <a:endParaRPr lang="en-US">
              <a:effectLst/>
              <a:cs typeface="+mj-lt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Nguyen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A</a:t>
            </a:r>
            <a:r>
              <a:rPr lang="en-US" sz="1200"/>
              <a:t>CM MM 2020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-635" y="1188720"/>
            <a:ext cx="9144000" cy="10941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Uncertainty-aware attentional </a:t>
            </a:r>
            <a:r>
              <a:rPr lang="en-US" b="1">
                <a:sym typeface="+mn-ea"/>
              </a:rPr>
              <a:t>alignment </a:t>
            </a:r>
            <a:r>
              <a:rPr lang="en-US" b="1"/>
              <a:t> module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Multi-level uncertainty-aware </a:t>
            </a:r>
            <a:r>
              <a:rPr lang="en-US" b="1">
                <a:sym typeface="+mn-ea"/>
              </a:rPr>
              <a:t>context alignment moduel</a:t>
            </a:r>
            <a:r>
              <a:rPr lang="en-US" b="1"/>
              <a:t> </a:t>
            </a:r>
            <a:endParaRPr lang="en-US" b="1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406" t="3986" r="2448" b="4348"/>
          <a:stretch>
            <a:fillRect/>
          </a:stretch>
        </p:blipFill>
        <p:spPr>
          <a:xfrm>
            <a:off x="227965" y="3698240"/>
            <a:ext cx="8686800" cy="28879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380" t="3060" r="591" b="1336"/>
          <a:stretch>
            <a:fillRect/>
          </a:stretch>
        </p:blipFill>
        <p:spPr>
          <a:xfrm>
            <a:off x="228600" y="732155"/>
            <a:ext cx="8686800" cy="291401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Spatial attention pyramid network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1714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Nguyen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A</a:t>
            </a:r>
            <a:r>
              <a:rPr lang="en-US" sz="1200"/>
              <a:t>CM MM 2020</a:t>
            </a:r>
            <a:endParaRPr lang="en-US"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791" t="2713" r="4300" b="2164"/>
          <a:stretch>
            <a:fillRect/>
          </a:stretch>
        </p:blipFill>
        <p:spPr>
          <a:xfrm>
            <a:off x="626428" y="832485"/>
            <a:ext cx="7891145" cy="519303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Augmented Feature Alignment Networks (AFAN)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Wang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Arxiv 2021</a:t>
            </a:r>
            <a:endParaRPr lang="en-US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1535" t="1166" r="1790" b="1458"/>
          <a:stretch>
            <a:fillRect/>
          </a:stretch>
        </p:blipFill>
        <p:spPr>
          <a:xfrm>
            <a:off x="5256530" y="526415"/>
            <a:ext cx="3778250" cy="333946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638" t="2655" r="1529" b="4956"/>
          <a:stretch>
            <a:fillRect/>
          </a:stretch>
        </p:blipFill>
        <p:spPr>
          <a:xfrm>
            <a:off x="-19050" y="3827145"/>
            <a:ext cx="9163050" cy="2698115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0" y="635000"/>
            <a:ext cx="9144000" cy="1890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Pseudo image generation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>
                <a:sym typeface="+mn-ea"/>
              </a:rPr>
              <a:t>Feature pyramid alignment </a:t>
            </a:r>
            <a:endParaRPr lang="en-US" b="1"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en-US" b="1">
                <a:sym typeface="+mn-ea"/>
              </a:rPr>
              <a:t>R</a:t>
            </a:r>
            <a:r>
              <a:rPr lang="en-US" b="1">
                <a:sym typeface="+mn-ea"/>
              </a:rPr>
              <a:t>egion feature </a:t>
            </a:r>
            <a:r>
              <a:rPr lang="en-US" b="1">
                <a:sym typeface="+mn-ea"/>
              </a:rPr>
              <a:t>alignment</a:t>
            </a:r>
            <a:endParaRPr lang="en-US" b="1"/>
          </a:p>
          <a:p>
            <a:pPr lvl="0">
              <a:lnSpc>
                <a:spcPct val="100000"/>
              </a:lnSpc>
            </a:pPr>
            <a:r>
              <a:rPr lang="en-US" b="1"/>
              <a:t>Object detection head</a:t>
            </a:r>
            <a:endParaRPr lang="en-US" b="1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Augmented Feature Alignment Networks (AFAN)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Wang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Arxiv 2021</a:t>
            </a:r>
            <a:endParaRPr lang="en-US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rcRect l="1121" t="1375" r="560" b="1037"/>
          <a:stretch>
            <a:fillRect/>
          </a:stretch>
        </p:blipFill>
        <p:spPr>
          <a:xfrm>
            <a:off x="7303" y="1141095"/>
            <a:ext cx="9129395" cy="48977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-635" y="0"/>
            <a:ext cx="9144635" cy="109728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>
                <a:effectLst/>
              </a:rPr>
              <a:t>Augmented Feature Alignment Networks (AFAN) </a:t>
            </a:r>
            <a:r>
              <a:rPr lang="en-US">
                <a:effectLst/>
                <a:sym typeface="+mn-ea"/>
              </a:rPr>
              <a:t>for cross domain object detection - qualitative results</a:t>
            </a:r>
            <a:endParaRPr lang="en-US">
              <a:effectLst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Wang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Arxiv 2021</a:t>
            </a:r>
            <a:endParaRPr lang="en-US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969" t="1030" r="1143"/>
          <a:stretch>
            <a:fillRect/>
          </a:stretch>
        </p:blipFill>
        <p:spPr>
          <a:xfrm>
            <a:off x="635" y="591820"/>
            <a:ext cx="9144635" cy="466153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</a:rPr>
              <a:t>Improved domain adaptive Faster RCNN 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WACV</a:t>
            </a:r>
            <a:r>
              <a:rPr lang="en-US" sz="1200"/>
              <a:t> 2023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35" y="4493895"/>
            <a:ext cx="4971415" cy="20688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/>
              <a:t>Joint adaptation</a:t>
            </a:r>
            <a:endParaRPr lang="en-US" b="1"/>
          </a:p>
          <a:p>
            <a:pPr lvl="1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Image-level adaptation</a:t>
            </a:r>
            <a:endParaRPr lang="en-US"/>
          </a:p>
          <a:p>
            <a:pPr lvl="1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/>
              <a:t>Object-level adaptation</a:t>
            </a:r>
            <a:endParaRPr lang="en-US"/>
          </a:p>
          <a:p>
            <a:pPr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/>
              <a:t>Adversarial gradient reversal layer</a:t>
            </a:r>
            <a:endParaRPr lang="en-US" b="1"/>
          </a:p>
          <a:p>
            <a:pPr lvl="0" indent="0" algn="just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b="1">
                <a:sym typeface="+mn-ea"/>
              </a:rPr>
              <a:t>Domain-level  metric regularization</a:t>
            </a:r>
            <a:endParaRPr lang="en-US" sz="11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62" t="1051" r="699" b="1201"/>
          <a:stretch>
            <a:fillRect/>
          </a:stretch>
        </p:blipFill>
        <p:spPr>
          <a:xfrm>
            <a:off x="-16192" y="1631315"/>
            <a:ext cx="9176385" cy="39503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WACV</a:t>
            </a:r>
            <a:r>
              <a:rPr lang="en-US" sz="1200"/>
              <a:t> 2023</a:t>
            </a:r>
            <a:endParaRPr lang="en-US" sz="12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Improved domain adaptive Faster RCNN </a:t>
            </a:r>
            <a:r>
              <a:rPr lang="en-US">
                <a:effectLst/>
                <a:sym typeface="+mn-ea"/>
              </a:rPr>
              <a:t>for cross domain object detection - quantitative results </a:t>
            </a:r>
            <a:endParaRPr lang="en-US">
              <a:effectLst/>
              <a:sym typeface="+mn-ea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245428" y="1279525"/>
            <a:ext cx="8653145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>
                <a:effectLst/>
                <a:latin typeface="+mn-ea"/>
                <a:cs typeface="+mn-ea"/>
                <a:sym typeface="+mn-ea"/>
              </a:rPr>
              <a:t>Quantative results on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Cityscapes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FoggyCityscapes</a:t>
            </a:r>
            <a:r>
              <a:rPr lang="en-US" sz="1600">
                <a:effectLst/>
                <a:latin typeface="+mn-ea"/>
                <a:cs typeface="+mn-ea"/>
                <a:sym typeface="+mn-ea"/>
              </a:rPr>
              <a:t> cross domain object detection task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950" t="4973" r="1020" b="3034"/>
          <a:stretch>
            <a:fillRect/>
          </a:stretch>
        </p:blipFill>
        <p:spPr>
          <a:xfrm>
            <a:off x="343535" y="650875"/>
            <a:ext cx="8781415" cy="368998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effectLst/>
              </a:rPr>
              <a:t>End-to-end training of IA-YOLO framework </a:t>
            </a:r>
            <a:r>
              <a:rPr lang="en-US">
                <a:effectLst/>
                <a:sym typeface="+mn-ea"/>
              </a:rPr>
              <a:t>for cross domain object detection </a:t>
            </a:r>
            <a:endParaRPr lang="en-US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916" t="2558" r="991" b="3612"/>
          <a:stretch>
            <a:fillRect/>
          </a:stretch>
        </p:blipFill>
        <p:spPr>
          <a:xfrm>
            <a:off x="-2222" y="4407535"/>
            <a:ext cx="9148445" cy="208851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Liu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AAAI 2022</a:t>
            </a:r>
            <a:endParaRPr lang="en-US"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</a:rPr>
              <a:t>Cross domain object detection problem formulation</a:t>
            </a:r>
            <a:endParaRPr lang="en-US">
              <a:effectLst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>
                <a:spLocks noGrp="1"/>
              </p:cNvSpPr>
              <p:nvPr/>
            </p:nvSpPr>
            <p:spPr>
              <a:xfrm>
                <a:off x="635" y="731520"/>
                <a:ext cx="9144000" cy="19424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Char char="•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6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en-US" b="1">
                    <a:cs typeface="+mn-lt"/>
                  </a:rPr>
                  <a:t>Labelled source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𝓢</m:t>
                    </m:r>
                  </m:oMath>
                </a14:m>
                <a:r>
                  <a:rPr lang="en-US" b="1">
                    <a:cs typeface="+mn-lt"/>
                  </a:rPr>
                  <a:t> </a:t>
                </a:r>
                <a:endParaRPr lang="en-US" b="1">
                  <a:cs typeface="+mn-lt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1">
                    <a:cs typeface="+mn-lt"/>
                    <a:sym typeface="+mn-ea"/>
                  </a:rPr>
                  <a:t>Unlabelled source set </a:t>
                </a: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  <a:sym typeface="+mn-ea"/>
                      </a:rPr>
                      <m:t>𝓣</m:t>
                    </m:r>
                  </m:oMath>
                </a14:m>
                <a:r>
                  <a:rPr lang="en-US" b="1">
                    <a:cs typeface="+mn-lt"/>
                    <a:sym typeface="+mn-ea"/>
                  </a:rPr>
                  <a:t> </a:t>
                </a:r>
                <a:endParaRPr lang="en-US">
                  <a:cs typeface="+mn-lt"/>
                </a:endParaRP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𝓢</m:t>
                    </m:r>
                  </m:oMath>
                </a14:m>
                <a:r>
                  <a:rPr lang="en-US" b="1">
                    <a:cs typeface="+mn-lt"/>
                  </a:rPr>
                  <a:t> share the same classes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  <a:sym typeface="+mn-ea"/>
                      </a:rPr>
                      <m:t>𝓣</m:t>
                    </m:r>
                  </m:oMath>
                </a14:m>
                <a:endParaRPr lang="en-US" b="1" i="1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  <a:sym typeface="+mn-ea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b="1">
                    <a:cs typeface="+mn-lt"/>
                  </a:rPr>
                  <a:t>Train a detector with promising accuracy in </a:t>
                </a:r>
                <a14:m>
                  <m:oMath xmlns:m="http://schemas.openxmlformats.org/officeDocument/2006/math">
                    <m:r>
                      <a:rPr lang="en-US" b="1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  <a:sym typeface="+mn-ea"/>
                      </a:rPr>
                      <m:t>𝓣</m:t>
                    </m:r>
                  </m:oMath>
                </a14:m>
                <a:r>
                  <a:rPr lang="en-US" b="1">
                    <a:cs typeface="+mn-lt"/>
                  </a:rPr>
                  <a:t> </a:t>
                </a:r>
                <a:endParaRPr lang="en-US" b="1">
                  <a:cs typeface="+mn-lt"/>
                </a:endParaRPr>
              </a:p>
            </p:txBody>
          </p:sp>
        </mc:Choice>
        <mc:Fallback>
          <p:sp>
            <p:nvSpPr>
              <p:cNvPr id="5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" y="731520"/>
                <a:ext cx="9144000" cy="194246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rcRect l="1193" t="1587" r="1392" b="3628"/>
          <a:stretch>
            <a:fillRect/>
          </a:stretch>
        </p:blipFill>
        <p:spPr>
          <a:xfrm>
            <a:off x="635" y="2814320"/>
            <a:ext cx="9143365" cy="260032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Rodriguez </a:t>
            </a:r>
            <a:r>
              <a:rPr lang="en-US" sz="1200" i="1"/>
              <a:t>et al.</a:t>
            </a:r>
            <a:r>
              <a:rPr lang="en-US" sz="1200"/>
              <a:t> BMVC 2019</a:t>
            </a:r>
            <a:endParaRPr lang="en-US" sz="12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413" t="998" r="1415" b="394"/>
          <a:stretch>
            <a:fillRect/>
          </a:stretch>
        </p:blipFill>
        <p:spPr>
          <a:xfrm>
            <a:off x="74295" y="837565"/>
            <a:ext cx="4291330" cy="561975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0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>
                <a:effectLst/>
              </a:rPr>
              <a:t>End-to-end training of IA-YOLO framework </a:t>
            </a:r>
            <a:r>
              <a:rPr lang="en-US">
                <a:effectLst/>
                <a:sym typeface="+mn-ea"/>
              </a:rPr>
              <a:t>for cross domain object detection </a:t>
            </a:r>
            <a:r>
              <a:rPr lang="en-US">
                <a:effectLst/>
                <a:sym typeface="+mn-ea"/>
              </a:rPr>
              <a:t>- training procedure </a:t>
            </a:r>
            <a:endParaRPr lang="en-US">
              <a:effectLst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875" t="2370" r="2179" b="1611"/>
          <a:stretch>
            <a:fillRect/>
          </a:stretch>
        </p:blipFill>
        <p:spPr>
          <a:xfrm>
            <a:off x="4463415" y="837565"/>
            <a:ext cx="4642485" cy="31883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1073" t="3846" r="1476" b="6787"/>
          <a:stretch>
            <a:fillRect/>
          </a:stretch>
        </p:blipFill>
        <p:spPr>
          <a:xfrm>
            <a:off x="4463415" y="4641850"/>
            <a:ext cx="4642485" cy="155384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5124768" y="4342765"/>
            <a:ext cx="3319780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>
                <a:effectLst/>
                <a:latin typeface="+mn-ea"/>
                <a:cs typeface="+mn-ea"/>
                <a:sym typeface="+mn-ea"/>
              </a:rPr>
              <a:t>Real-world foggy condition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Liu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AAAI 2022</a:t>
            </a:r>
            <a:endParaRPr lang="en-US"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2"/>
          <p:cNvSpPr>
            <a:spLocks noGrp="1"/>
          </p:cNvSpPr>
          <p:nvPr/>
        </p:nvSpPr>
        <p:spPr>
          <a:xfrm>
            <a:off x="635" y="3300095"/>
            <a:ext cx="4015740" cy="3146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</a:pPr>
            <a:r>
              <a:rPr lang="en-US"/>
              <a:t>Augmented dataset generation in </a:t>
            </a:r>
            <a:r>
              <a:rPr lang="en-US" b="1" i="1"/>
              <a:t>target </a:t>
            </a:r>
            <a:r>
              <a:rPr lang="en-US"/>
              <a:t>domain via UI2I translation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CycleGAN</a:t>
            </a:r>
            <a:endParaRPr lang="en-US"/>
          </a:p>
          <a:p>
            <a:pPr lvl="0" fontAlgn="auto">
              <a:lnSpc>
                <a:spcPct val="110000"/>
              </a:lnSpc>
            </a:pPr>
            <a:r>
              <a:rPr lang="en-US" i="1"/>
              <a:t>De facto </a:t>
            </a:r>
            <a:r>
              <a:rPr lang="en-US"/>
              <a:t>detector training in the </a:t>
            </a:r>
            <a:r>
              <a:rPr lang="en-US" b="1" i="1"/>
              <a:t>target </a:t>
            </a:r>
            <a:r>
              <a:rPr lang="en-US"/>
              <a:t>domain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Faster RCNN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FCOS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YOLO series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......</a:t>
            </a:r>
            <a:endParaRPr lang="en-US"/>
          </a:p>
          <a:p>
            <a:pPr lvl="0" fontAlgn="auto">
              <a:lnSpc>
                <a:spcPct val="110000"/>
              </a:lnSpc>
            </a:pPr>
            <a:r>
              <a:rPr lang="en-US"/>
              <a:t>Inference in the </a:t>
            </a:r>
            <a:r>
              <a:rPr lang="en-US" b="1" i="1"/>
              <a:t>target</a:t>
            </a:r>
            <a:r>
              <a:rPr lang="en-US"/>
              <a:t> domain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Arruda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IJCNN 2019</a:t>
            </a:r>
            <a:endParaRPr lang="en-US" sz="12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987" t="8079" r="1295" b="5022"/>
          <a:stretch>
            <a:fillRect/>
          </a:stretch>
        </p:blipFill>
        <p:spPr>
          <a:xfrm>
            <a:off x="0" y="1078230"/>
            <a:ext cx="9143365" cy="210883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0058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 for cross domain object detection - Entire Framework</a:t>
            </a:r>
            <a:endParaRPr lang="en-US">
              <a:effectLst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2466" t="3489" r="6110" b="2416"/>
          <a:stretch>
            <a:fillRect/>
          </a:stretch>
        </p:blipFill>
        <p:spPr>
          <a:xfrm>
            <a:off x="3848100" y="3299460"/>
            <a:ext cx="5297170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438" t="5020" r="2105" b="3815"/>
          <a:stretch>
            <a:fillRect/>
          </a:stretch>
        </p:blipFill>
        <p:spPr>
          <a:xfrm>
            <a:off x="306705" y="1388110"/>
            <a:ext cx="8530590" cy="224726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Cycle-consistent generative adversarial networks for 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-635" y="873760"/>
            <a:ext cx="9144000" cy="1101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5000"/>
              </a:lnSpc>
            </a:pPr>
            <a:r>
              <a:rPr lang="en-US" b="1"/>
              <a:t>Adversarial loss</a:t>
            </a:r>
            <a:endParaRPr lang="en-US" b="1"/>
          </a:p>
          <a:p>
            <a:pPr lvl="0" fontAlgn="auto">
              <a:lnSpc>
                <a:spcPct val="125000"/>
              </a:lnSpc>
            </a:pPr>
            <a:r>
              <a:rPr lang="en-US" b="1"/>
              <a:t>Cycl</a:t>
            </a:r>
            <a:r>
              <a:rPr lang="en-US" b="1">
                <a:sym typeface="+mn-ea"/>
              </a:rPr>
              <a:t>e-consistent loss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556" t="2799" r="2009" b="5610"/>
          <a:stretch>
            <a:fillRect/>
          </a:stretch>
        </p:blipFill>
        <p:spPr>
          <a:xfrm>
            <a:off x="-317" y="3710305"/>
            <a:ext cx="9144635" cy="280225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Zhu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ICCV 2017</a:t>
            </a:r>
            <a:endParaRPr lang="en-US"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78" t="4483" r="2306" b="664"/>
          <a:stretch>
            <a:fillRect/>
          </a:stretch>
        </p:blipFill>
        <p:spPr>
          <a:xfrm>
            <a:off x="781368" y="789305"/>
            <a:ext cx="7581265" cy="60553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Discover r</a:t>
            </a:r>
            <a:r>
              <a:rPr lang="en-US">
                <a:effectLst/>
                <a:sym typeface="+mn-ea"/>
              </a:rPr>
              <a:t>e</a:t>
            </a:r>
            <a:r>
              <a:rPr lang="en-US">
                <a:effectLst/>
                <a:sym typeface="+mn-ea"/>
              </a:rPr>
              <a:t>l</a:t>
            </a:r>
            <a:r>
              <a:rPr lang="en-US">
                <a:effectLst/>
                <a:sym typeface="+mn-ea"/>
              </a:rPr>
              <a:t>ations between</a:t>
            </a:r>
            <a:r>
              <a:rPr lang="en-US">
                <a:effectLst/>
              </a:rPr>
              <a:t> different domains for unpaired image-to-image </a:t>
            </a:r>
            <a:r>
              <a:rPr lang="en-US">
                <a:effectLst/>
                <a:sym typeface="+mn-ea"/>
              </a:rPr>
              <a:t>(I2I)</a:t>
            </a:r>
            <a:r>
              <a:rPr lang="en-US">
                <a:effectLst/>
              </a:rPr>
              <a:t> translation </a:t>
            </a:r>
            <a:endParaRPr lang="en-US">
              <a:effectLst/>
            </a:endParaRPr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404812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ICML 2017</a:t>
            </a:r>
            <a:endParaRPr lang="en-US"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35" t="1856" r="1738" b="696"/>
          <a:stretch>
            <a:fillRect/>
          </a:stretch>
        </p:blipFill>
        <p:spPr>
          <a:xfrm>
            <a:off x="0" y="830580"/>
            <a:ext cx="9144000" cy="426529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Discover r</a:t>
            </a:r>
            <a:r>
              <a:rPr lang="en-US">
                <a:effectLst/>
                <a:sym typeface="+mn-ea"/>
              </a:rPr>
              <a:t>e</a:t>
            </a:r>
            <a:r>
              <a:rPr lang="en-US">
                <a:effectLst/>
                <a:sym typeface="+mn-ea"/>
              </a:rPr>
              <a:t>l</a:t>
            </a:r>
            <a:r>
              <a:rPr lang="en-US">
                <a:effectLst/>
                <a:sym typeface="+mn-ea"/>
              </a:rPr>
              <a:t>ations between</a:t>
            </a:r>
            <a:r>
              <a:rPr lang="en-US">
                <a:effectLst/>
              </a:rPr>
              <a:t> different domains for unpaired image-to-image </a:t>
            </a:r>
            <a:r>
              <a:rPr lang="en-US">
                <a:effectLst/>
                <a:sym typeface="+mn-ea"/>
              </a:rPr>
              <a:t>(I2I)</a:t>
            </a:r>
            <a:r>
              <a:rPr lang="en-US">
                <a:effectLst/>
              </a:rPr>
              <a:t> translation </a:t>
            </a:r>
            <a:endParaRPr lang="en-US">
              <a:effectLst/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3647440" y="989965"/>
            <a:ext cx="1257300" cy="5149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90818" y="1835150"/>
            <a:ext cx="1473835" cy="27559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 b="1"/>
              <a:t>Standard GAN</a:t>
            </a:r>
            <a:endParaRPr lang="en-US" sz="1200" b="1"/>
          </a:p>
        </p:txBody>
      </p:sp>
      <p:sp>
        <p:nvSpPr>
          <p:cNvPr id="6" name="Text Box 5"/>
          <p:cNvSpPr txBox="1"/>
          <p:nvPr/>
        </p:nvSpPr>
        <p:spPr>
          <a:xfrm>
            <a:off x="138430" y="4092575"/>
            <a:ext cx="1578610" cy="46037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 b="1"/>
              <a:t>GAN with reconstruction loss</a:t>
            </a:r>
            <a:endParaRPr lang="en-US" sz="1200" b="1"/>
          </a:p>
        </p:txBody>
      </p:sp>
      <p:sp>
        <p:nvSpPr>
          <p:cNvPr id="8" name="Text Box 7"/>
          <p:cNvSpPr txBox="1"/>
          <p:nvPr/>
        </p:nvSpPr>
        <p:spPr>
          <a:xfrm>
            <a:off x="7482205" y="2247900"/>
            <a:ext cx="1425575" cy="27559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 b="1"/>
              <a:t>DiscoGAN</a:t>
            </a:r>
            <a:endParaRPr lang="en-US" sz="1200" b="1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rcRect l="806" t="4406" r="859" b="2463"/>
          <a:stretch>
            <a:fillRect/>
          </a:stretch>
        </p:blipFill>
        <p:spPr>
          <a:xfrm>
            <a:off x="2992755" y="4826635"/>
            <a:ext cx="5603875" cy="1736090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ICML 2017</a:t>
            </a:r>
            <a:endParaRPr lang="en-US"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2180" t="3841" r="1452" b="2857"/>
          <a:stretch>
            <a:fillRect/>
          </a:stretch>
        </p:blipFill>
        <p:spPr>
          <a:xfrm>
            <a:off x="-952" y="591185"/>
            <a:ext cx="9144635" cy="296989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Uns</a:t>
            </a:r>
            <a:r>
              <a:rPr lang="en-US">
                <a:effectLst/>
                <a:sym typeface="+mn-ea"/>
              </a:rPr>
              <a:t>upervised dual learning</a:t>
            </a:r>
            <a:r>
              <a:rPr lang="en-US">
                <a:effectLst/>
              </a:rPr>
              <a:t> for image-to-image </a:t>
            </a:r>
            <a:r>
              <a:rPr lang="en-US">
                <a:effectLst/>
                <a:sym typeface="+mn-ea"/>
              </a:rPr>
              <a:t>(I2I)</a:t>
            </a:r>
            <a:r>
              <a:rPr lang="en-US">
                <a:effectLst/>
              </a:rPr>
              <a:t> translation 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Yi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ICCV 2017</a:t>
            </a:r>
            <a:endParaRPr lang="en-US" sz="12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l="2944" t="2445" r="2524" b="2464"/>
          <a:stretch>
            <a:fillRect/>
          </a:stretch>
        </p:blipFill>
        <p:spPr>
          <a:xfrm>
            <a:off x="83185" y="3569970"/>
            <a:ext cx="3260090" cy="29629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4089" t="1596" r="3375"/>
          <a:stretch>
            <a:fillRect/>
          </a:stretch>
        </p:blipFill>
        <p:spPr>
          <a:xfrm>
            <a:off x="3693160" y="3569970"/>
            <a:ext cx="2138045" cy="30092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770" t="7488" r="1616" b="3213"/>
          <a:stretch>
            <a:fillRect/>
          </a:stretch>
        </p:blipFill>
        <p:spPr>
          <a:xfrm>
            <a:off x="70485" y="1216660"/>
            <a:ext cx="9003030" cy="51276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for cross domain object detection - Entire Framework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AAA</a:t>
            </a:r>
            <a:r>
              <a:rPr lang="en-US" sz="1200"/>
              <a:t>I 2020</a:t>
            </a:r>
            <a:endParaRPr lang="en-US"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10" t="2350" r="775" b="1864"/>
          <a:stretch>
            <a:fillRect/>
          </a:stretch>
        </p:blipFill>
        <p:spPr>
          <a:xfrm>
            <a:off x="635" y="1167765"/>
            <a:ext cx="9103360" cy="344551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/>
        </p:nvSpPr>
        <p:spPr>
          <a:xfrm>
            <a:off x="-19685" y="635"/>
            <a:ext cx="9144635" cy="10058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 for cross domain object detection - annotation transfer process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Arruda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IJCNN 2019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635" y="4707890"/>
            <a:ext cx="9144000" cy="17386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5000"/>
              </a:lnSpc>
            </a:pPr>
            <a:r>
              <a:rPr lang="en-US"/>
              <a:t>First row: annotations for the </a:t>
            </a:r>
            <a:r>
              <a:rPr lang="en-US" b="1" i="1"/>
              <a:t>source</a:t>
            </a:r>
            <a:r>
              <a:rPr lang="en-US"/>
              <a:t> domain images</a:t>
            </a:r>
            <a:endParaRPr lang="en-US"/>
          </a:p>
          <a:p>
            <a:pPr lvl="0" fontAlgn="auto">
              <a:lnSpc>
                <a:spcPct val="125000"/>
              </a:lnSpc>
            </a:pPr>
            <a:r>
              <a:rPr lang="en-US"/>
              <a:t>Second row: </a:t>
            </a:r>
            <a:r>
              <a:rPr lang="en-US">
                <a:sym typeface="+mn-ea"/>
              </a:rPr>
              <a:t>annotations on the </a:t>
            </a:r>
            <a:r>
              <a:rPr lang="en-US" b="1" i="1">
                <a:sym typeface="+mn-ea"/>
              </a:rPr>
              <a:t>source</a:t>
            </a:r>
            <a:r>
              <a:rPr lang="en-US">
                <a:sym typeface="+mn-ea"/>
              </a:rPr>
              <a:t> domain images</a:t>
            </a:r>
            <a:endParaRPr lang="en-US"/>
          </a:p>
          <a:p>
            <a:pPr lvl="0" fontAlgn="auto">
              <a:lnSpc>
                <a:spcPct val="125000"/>
              </a:lnSpc>
            </a:pPr>
            <a:r>
              <a:rPr lang="en-US"/>
              <a:t>Third row: transfered annotations on the </a:t>
            </a:r>
            <a:r>
              <a:rPr lang="en-US" b="1" i="1"/>
              <a:t>target</a:t>
            </a:r>
            <a:r>
              <a:rPr lang="en-US"/>
              <a:t> domain images 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392" t="4693" r="5846" b="3181"/>
          <a:stretch>
            <a:fillRect/>
          </a:stretch>
        </p:blipFill>
        <p:spPr>
          <a:xfrm>
            <a:off x="62865" y="2319655"/>
            <a:ext cx="9018270" cy="42386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  <a:sym typeface="+mn-ea"/>
              </a:rPr>
              <a:t>AugGAN for </a:t>
            </a:r>
            <a:r>
              <a:rPr lang="en-US">
                <a:effectLst/>
                <a:sym typeface="+mn-ea"/>
              </a:rPr>
              <a:t>structure-consistent</a:t>
            </a:r>
            <a:r>
              <a:rPr lang="en-US">
                <a:effectLst/>
                <a:sym typeface="+mn-ea"/>
              </a:rPr>
              <a:t> multimodal </a:t>
            </a:r>
            <a:r>
              <a:rPr lang="en-US">
                <a:effectLst/>
                <a:sym typeface="+mn-ea"/>
              </a:rPr>
              <a:t>unsupervised image-to-image translation </a:t>
            </a:r>
            <a:r>
              <a:rPr lang="en-US">
                <a:effectLst/>
                <a:sym typeface="+mn-ea"/>
              </a:rPr>
              <a:t> 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Huang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ECCV</a:t>
            </a:r>
            <a:r>
              <a:rPr lang="en-US" sz="1200"/>
              <a:t> 2018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915670"/>
            <a:ext cx="9145905" cy="17106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Structure-aware encoding and segmentation subtask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Weight sharing for multi-task network 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Cycle-consistency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Adversarial learning</a:t>
            </a:r>
            <a:endParaRPr lang="en-US"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569" t="2725" r="942"/>
          <a:stretch>
            <a:fillRect/>
          </a:stretch>
        </p:blipFill>
        <p:spPr>
          <a:xfrm>
            <a:off x="12065" y="1186815"/>
            <a:ext cx="9119870" cy="52273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Multimodal AugGAN for </a:t>
            </a:r>
            <a:r>
              <a:rPr lang="en-US">
                <a:effectLst/>
                <a:sym typeface="+mn-ea"/>
              </a:rPr>
              <a:t>structure-consistent</a:t>
            </a:r>
            <a:r>
              <a:rPr lang="en-US">
                <a:effectLst/>
                <a:sym typeface="+mn-ea"/>
              </a:rPr>
              <a:t> multimodal </a:t>
            </a:r>
            <a:r>
              <a:rPr lang="en-US">
                <a:effectLst/>
                <a:sym typeface="+mn-ea"/>
              </a:rPr>
              <a:t>unsupervised image-to-image translation </a:t>
            </a:r>
            <a:r>
              <a:rPr lang="en-US">
                <a:effectLst/>
                <a:sym typeface="+mn-ea"/>
              </a:rPr>
              <a:t> </a:t>
            </a:r>
            <a:endParaRPr lang="en-US">
              <a:effectLst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Lin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AAA</a:t>
            </a:r>
            <a:r>
              <a:rPr lang="en-US" sz="1200"/>
              <a:t>I 2020</a:t>
            </a:r>
            <a:endParaRPr 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</a:rPr>
              <a:t>Domain adaptive Faster RCNN 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-15240" y="4211320"/>
            <a:ext cx="9144000" cy="1600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1"/>
              <a:t>Joint adaptation</a:t>
            </a:r>
            <a:endParaRPr lang="en-US" sz="1800" b="1"/>
          </a:p>
          <a:p>
            <a:pPr lvl="1">
              <a:lnSpc>
                <a:spcPct val="100000"/>
              </a:lnSpc>
            </a:pPr>
            <a:r>
              <a:rPr lang="en-US" sz="1600"/>
              <a:t>Image-level adaptation</a:t>
            </a:r>
            <a:endParaRPr lang="en-US" sz="1600"/>
          </a:p>
          <a:p>
            <a:pPr lvl="1">
              <a:lnSpc>
                <a:spcPct val="100000"/>
              </a:lnSpc>
            </a:pPr>
            <a:r>
              <a:rPr lang="en-US" sz="1600"/>
              <a:t>Instance-level adaptation</a:t>
            </a:r>
            <a:endParaRPr lang="en-US" sz="1600"/>
          </a:p>
          <a:p>
            <a:pPr lvl="0">
              <a:lnSpc>
                <a:spcPct val="100000"/>
              </a:lnSpc>
            </a:pPr>
            <a:r>
              <a:rPr lang="en-US" sz="1800" b="1"/>
              <a:t>Consistency regularization</a:t>
            </a:r>
            <a:endParaRPr lang="en-US" sz="18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rcRect l="2870" t="3468" r="2474" b="578"/>
          <a:stretch>
            <a:fillRect/>
          </a:stretch>
        </p:blipFill>
        <p:spPr>
          <a:xfrm>
            <a:off x="9208" y="959485"/>
            <a:ext cx="9125585" cy="316738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Chen</a:t>
            </a:r>
            <a:r>
              <a:rPr lang="en-US" sz="1200" i="1"/>
              <a:t> et al.</a:t>
            </a:r>
            <a:r>
              <a:rPr lang="en-US" sz="1200"/>
              <a:t> CVPR 2018</a:t>
            </a:r>
            <a:endParaRPr lang="en-US" sz="12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3719" t="8743" r="5988"/>
          <a:stretch>
            <a:fillRect/>
          </a:stretch>
        </p:blipFill>
        <p:spPr>
          <a:xfrm>
            <a:off x="2935605" y="4395470"/>
            <a:ext cx="6252210" cy="115379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3314383" y="4185285"/>
            <a:ext cx="5494655" cy="275590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en-US" sz="1200">
                <a:effectLst/>
                <a:sym typeface="+mn-ea"/>
              </a:rPr>
              <a:t>Quantative results of </a:t>
            </a:r>
            <a:r>
              <a:rPr lang="en-US" sz="1200">
                <a:effectLst/>
                <a:sym typeface="+mn-ea"/>
              </a:rPr>
              <a:t>Domain adaptive Faster RCNN on </a:t>
            </a:r>
            <a:r>
              <a:rPr lang="en-US" sz="1200" i="1">
                <a:effectLst/>
                <a:sym typeface="+mn-ea"/>
              </a:rPr>
              <a:t>Foggy Cityscapes </a:t>
            </a:r>
            <a:r>
              <a:rPr lang="en-US" sz="1200">
                <a:effectLst/>
                <a:sym typeface="+mn-ea"/>
              </a:rPr>
              <a:t>task</a:t>
            </a:r>
            <a:endParaRPr lang="en-US"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912" t="902" r="966" b="173"/>
          <a:stretch>
            <a:fillRect/>
          </a:stretch>
        </p:blipFill>
        <p:spPr>
          <a:xfrm>
            <a:off x="635" y="775970"/>
            <a:ext cx="9142730" cy="548386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0058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for cross domain object detection - INIT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2019</a:t>
            </a:r>
            <a:endParaRPr lang="en-US"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358" t="742" r="896"/>
          <a:stretch>
            <a:fillRect/>
          </a:stretch>
        </p:blipFill>
        <p:spPr>
          <a:xfrm>
            <a:off x="1270" y="913130"/>
            <a:ext cx="9144000" cy="447230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INIT for cross domain object detection - </a:t>
            </a:r>
            <a:r>
              <a:rPr lang="en-US">
                <a:effectLst/>
              </a:rPr>
              <a:t>qualitative results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Shen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2019</a:t>
            </a:r>
            <a:endParaRPr lang="en-US"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152" t="1798" r="1599" b="899"/>
          <a:stretch>
            <a:fillRect/>
          </a:stretch>
        </p:blipFill>
        <p:spPr>
          <a:xfrm>
            <a:off x="635" y="852805"/>
            <a:ext cx="9144635" cy="56591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 for cross domain object detection - DUNIT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Bhattacharjee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8658" t="8359" r="19336" b="2477"/>
          <a:stretch>
            <a:fillRect/>
          </a:stretch>
        </p:blipFill>
        <p:spPr>
          <a:xfrm>
            <a:off x="5546090" y="1042035"/>
            <a:ext cx="3599180" cy="415607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635" y="635"/>
            <a:ext cx="9144635" cy="100584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</a:rPr>
              <a:t>Unsupervised image-to-image </a:t>
            </a:r>
            <a:r>
              <a:rPr lang="en-US">
                <a:effectLst/>
                <a:sym typeface="+mn-ea"/>
              </a:rPr>
              <a:t>(UI2I)</a:t>
            </a:r>
            <a:r>
              <a:rPr lang="en-US">
                <a:effectLst/>
              </a:rPr>
              <a:t> translation  for cross domain object detection - DUNIT</a:t>
            </a:r>
            <a:endParaRPr lang="en-US">
              <a:effectLst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Bhattacharjee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1055370"/>
            <a:ext cx="5320030" cy="38722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0000"/>
              </a:lnSpc>
            </a:pPr>
            <a:r>
              <a:rPr lang="en-US" b="1"/>
              <a:t>Image-to-image translation module</a:t>
            </a:r>
            <a:endParaRPr lang="en-US" b="1"/>
          </a:p>
          <a:p>
            <a:pPr lvl="1" fontAlgn="auto">
              <a:lnSpc>
                <a:spcPct val="110000"/>
              </a:lnSpc>
            </a:pPr>
            <a:r>
              <a:rPr lang="en-US"/>
              <a:t>Content adversarial loss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Domain adversarial loss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Cross-cycle consistency loss 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Self-reconstruction loss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KL loss</a:t>
            </a:r>
            <a:endParaRPr lang="en-US"/>
          </a:p>
          <a:p>
            <a:pPr lvl="1" fontAlgn="auto">
              <a:lnSpc>
                <a:spcPct val="110000"/>
              </a:lnSpc>
            </a:pPr>
            <a:r>
              <a:rPr lang="en-US"/>
              <a:t>Latent regression loss</a:t>
            </a:r>
            <a:endParaRPr lang="en-US"/>
          </a:p>
          <a:p>
            <a:pPr fontAlgn="auto">
              <a:lnSpc>
                <a:spcPct val="110000"/>
              </a:lnSpc>
            </a:pPr>
            <a:r>
              <a:rPr lang="en-US" b="1"/>
              <a:t>Object detection module</a:t>
            </a:r>
            <a:endParaRPr lang="en-US" b="1"/>
          </a:p>
          <a:p>
            <a:pPr lvl="1" fontAlgn="auto">
              <a:lnSpc>
                <a:spcPct val="110000"/>
              </a:lnSpc>
            </a:pPr>
            <a:r>
              <a:rPr lang="en-US"/>
              <a:t>Instance consistency loss</a:t>
            </a:r>
            <a:endParaRPr lang="en-US"/>
          </a:p>
          <a:p>
            <a:pPr lvl="2" fontAlgn="auto">
              <a:lnSpc>
                <a:spcPct val="110000"/>
              </a:lnSpc>
            </a:pPr>
            <a:r>
              <a:rPr lang="en-US" sz="2400" b="1"/>
              <a:t>  </a:t>
            </a:r>
            <a:endParaRPr lang="en-US" sz="2400" b="1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t="12011" r="2988"/>
          <a:stretch>
            <a:fillRect/>
          </a:stretch>
        </p:blipFill>
        <p:spPr>
          <a:xfrm>
            <a:off x="1254760" y="4528820"/>
            <a:ext cx="4611370" cy="5467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992" t="4835" r="839" b="4835"/>
          <a:stretch>
            <a:fillRect/>
          </a:stretch>
        </p:blipFill>
        <p:spPr>
          <a:xfrm>
            <a:off x="0" y="5276850"/>
            <a:ext cx="9142730" cy="12611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116" t="4234" r="1736" b="1323"/>
          <a:stretch>
            <a:fillRect/>
          </a:stretch>
        </p:blipFill>
        <p:spPr>
          <a:xfrm>
            <a:off x="0" y="1261745"/>
            <a:ext cx="9144000" cy="26238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DUNIT for unsupervised image-to-image (UI2I) translation and cross domain object detection - </a:t>
            </a:r>
            <a:r>
              <a:rPr lang="en-US">
                <a:effectLst/>
              </a:rPr>
              <a:t>qualitative results</a:t>
            </a:r>
            <a:endParaRPr lang="en-US">
              <a:effectLst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931" t="3255" r="1533" b="2712"/>
          <a:stretch>
            <a:fillRect/>
          </a:stretch>
        </p:blipFill>
        <p:spPr>
          <a:xfrm>
            <a:off x="1424940" y="3975100"/>
            <a:ext cx="7677785" cy="224218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Bhattacharjee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2020</a:t>
            </a:r>
            <a:endParaRPr lang="en-US"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6019" t="3669" r="2902" b="2123"/>
          <a:stretch>
            <a:fillRect/>
          </a:stretch>
        </p:blipFill>
        <p:spPr>
          <a:xfrm>
            <a:off x="148590" y="1246505"/>
            <a:ext cx="8846820" cy="491744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Patchwise contrastive learning for one-sided unsupervised image-to-image translation (CUT) 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Park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150" t="4587" r="7770" b="2905"/>
          <a:stretch>
            <a:fillRect/>
          </a:stretch>
        </p:blipFill>
        <p:spPr>
          <a:xfrm>
            <a:off x="13653" y="807085"/>
            <a:ext cx="9116695" cy="553021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Patchwise contrastive loss 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Park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2151" t="1269" r="1983"/>
          <a:stretch>
            <a:fillRect/>
          </a:stretch>
        </p:blipFill>
        <p:spPr>
          <a:xfrm>
            <a:off x="1160145" y="1055370"/>
            <a:ext cx="6823710" cy="552323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C</a:t>
            </a:r>
            <a:r>
              <a:rPr lang="en-US">
                <a:effectLst/>
                <a:sym typeface="+mn-ea"/>
              </a:rPr>
              <a:t>ontrastive learning for one-sided unsupervised image-to-image translation - </a:t>
            </a:r>
            <a:r>
              <a:rPr lang="en-US">
                <a:effectLst/>
                <a:sym typeface="+mn-ea"/>
              </a:rPr>
              <a:t>qualitative results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Park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635" t="1245" r="1443" b="1263"/>
          <a:stretch>
            <a:fillRect/>
          </a:stretch>
        </p:blipFill>
        <p:spPr>
          <a:xfrm>
            <a:off x="33338" y="1300480"/>
            <a:ext cx="9077325" cy="486854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C</a:t>
            </a:r>
            <a:r>
              <a:rPr lang="en-US">
                <a:effectLst/>
                <a:sym typeface="+mn-ea"/>
              </a:rPr>
              <a:t>ontrastive learning for one-sided unsupervised image-to-image translation (CUT) - h</a:t>
            </a:r>
            <a:r>
              <a:rPr lang="en-US">
                <a:effectLst/>
                <a:sym typeface="+mn-ea"/>
              </a:rPr>
              <a:t>igh resolution images synthesis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Park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EC</a:t>
            </a:r>
            <a:r>
              <a:rPr lang="en-US" sz="1200"/>
              <a:t>CV 2020</a:t>
            </a:r>
            <a:endParaRPr lang="en-US"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7" t="2063" b="2282"/>
          <a:stretch>
            <a:fillRect/>
          </a:stretch>
        </p:blipFill>
        <p:spPr>
          <a:xfrm>
            <a:off x="0" y="2680970"/>
            <a:ext cx="9144000" cy="38481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3347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Dual contrastive learning for unsupervised image-to-image (UI2I) translation 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Han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2021 workshop</a:t>
            </a:r>
            <a:endParaRPr lang="en-US" sz="120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0" y="1133475"/>
            <a:ext cx="9144000" cy="1690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Patch-based multilayer contrastive learning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S</a:t>
            </a:r>
            <a:r>
              <a:rPr lang="en-US" b="1">
                <a:sym typeface="+mn-ea"/>
              </a:rPr>
              <a:t>imilarity </a:t>
            </a:r>
            <a:r>
              <a:rPr lang="en-US" b="1"/>
              <a:t>loss 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Identity loss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/>
              <a:t>Encourage the mapping to preserve color composition between the input and output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4879" t="3614" r="7097" b="1897"/>
          <a:stretch>
            <a:fillRect/>
          </a:stretch>
        </p:blipFill>
        <p:spPr>
          <a:xfrm>
            <a:off x="112395" y="1638935"/>
            <a:ext cx="8919210" cy="492379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Shan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Neurocomputing 2018</a:t>
            </a:r>
            <a:endParaRPr lang="en-US" sz="1200"/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</a:rPr>
              <a:t>Hybrid domain adaptive object detection framework</a:t>
            </a:r>
            <a:endParaRPr lang="en-US">
              <a:effectLst/>
            </a:endParaRP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635" y="654685"/>
            <a:ext cx="9144000" cy="15760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2400" b="1"/>
              <a:t>Pixel-level domain adaptation (PDA)</a:t>
            </a:r>
            <a:endParaRPr lang="en-US" sz="2400" b="1"/>
          </a:p>
          <a:p>
            <a:pPr lvl="0">
              <a:lnSpc>
                <a:spcPct val="100000"/>
              </a:lnSpc>
            </a:pPr>
            <a:r>
              <a:rPr lang="en-US" sz="2400" b="1"/>
              <a:t>Feature-level adaptation (FDA)</a:t>
            </a:r>
            <a:endParaRPr lang="en-US" sz="24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1449" t="1338" r="1230"/>
          <a:stretch>
            <a:fillRect/>
          </a:stretch>
        </p:blipFill>
        <p:spPr>
          <a:xfrm>
            <a:off x="273685" y="1179195"/>
            <a:ext cx="8596630" cy="534352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11887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Dual contrastive learning for unsupervised image-to-image (UI2I) translation - </a:t>
            </a:r>
            <a:r>
              <a:rPr lang="en-US">
                <a:effectLst/>
                <a:sym typeface="+mn-ea"/>
              </a:rPr>
              <a:t>qualitative results</a:t>
            </a:r>
            <a:endParaRPr lang="en-US">
              <a:effectLst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Han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2021 workshop</a:t>
            </a:r>
            <a:endParaRPr lang="en-US"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Instance-aware image-to-image translation with Transformer</a:t>
            </a:r>
            <a:endParaRPr lang="en-US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450" t="3372" b="531"/>
          <a:stretch>
            <a:fillRect/>
          </a:stretch>
        </p:blipFill>
        <p:spPr>
          <a:xfrm>
            <a:off x="-635" y="2223135"/>
            <a:ext cx="9144000" cy="405066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2022</a:t>
            </a:r>
            <a:endParaRPr lang="en-US" sz="1200"/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-635" y="722630"/>
            <a:ext cx="9144000" cy="1388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Content and style mixing with Transformers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Instance-aware content and style mixing 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Instance-aware position embedding</a:t>
            </a:r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5482" t="7499" r="2516" b="4912"/>
          <a:stretch>
            <a:fillRect/>
          </a:stretch>
        </p:blipFill>
        <p:spPr>
          <a:xfrm>
            <a:off x="583565" y="1290955"/>
            <a:ext cx="7976870" cy="501523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2022</a:t>
            </a:r>
            <a:endParaRPr lang="en-US" sz="120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Instance-aware image-to-image translation with Transformer</a:t>
            </a:r>
            <a:endParaRPr lang="en-US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-635" y="722630"/>
            <a:ext cx="9144000" cy="13887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Building position embedding for regular patches and instance-level patches</a:t>
            </a:r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07" t="5773" r="3764" b="3285"/>
          <a:stretch>
            <a:fillRect/>
          </a:stretch>
        </p:blipFill>
        <p:spPr>
          <a:xfrm>
            <a:off x="3197225" y="1872615"/>
            <a:ext cx="5946140" cy="465582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en-US">
                <a:effectLst/>
                <a:sym typeface="+mn-ea"/>
              </a:rPr>
              <a:t>Instance-aware image-to-image translation with Transformer</a:t>
            </a:r>
            <a:endParaRPr lang="en-US">
              <a:effectLst/>
            </a:endParaRPr>
          </a:p>
        </p:txBody>
      </p:sp>
      <p:sp>
        <p:nvSpPr>
          <p:cNvPr id="3" name="Content Placeholder 2"/>
          <p:cNvSpPr>
            <a:spLocks noGrp="1"/>
          </p:cNvSpPr>
          <p:nvPr/>
        </p:nvSpPr>
        <p:spPr>
          <a:xfrm>
            <a:off x="-635" y="722630"/>
            <a:ext cx="9144000" cy="2769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Adversarial loss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Global content loss 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Instance-level content loss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Image reconstruction loss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Style reconstruction loss</a:t>
            </a:r>
            <a:endParaRPr lang="en-US" b="1"/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2022</a:t>
            </a:r>
            <a:endParaRPr lang="en-US"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632" t="1010" r="457" b="1194"/>
          <a:stretch>
            <a:fillRect/>
          </a:stretch>
        </p:blipFill>
        <p:spPr>
          <a:xfrm>
            <a:off x="1733550" y="790575"/>
            <a:ext cx="6696710" cy="548830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  <a:sym typeface="+mn-ea"/>
              </a:rPr>
              <a:t>Instance-aware image-to-image translation with Transformer </a:t>
            </a:r>
            <a:r>
              <a:rPr lang="en-US">
                <a:effectLst/>
                <a:sym typeface="+mn-ea"/>
              </a:rPr>
              <a:t>- qualitative results</a:t>
            </a:r>
            <a:endParaRPr lang="en-US">
              <a:effectLst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648970" y="1308100"/>
            <a:ext cx="782955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l"/>
            <a:r>
              <a:rPr lang="en-US" sz="1600">
                <a:effectLst/>
                <a:latin typeface="+mn-ea"/>
                <a:cs typeface="+mn-ea"/>
                <a:sym typeface="+mn-ea"/>
              </a:rPr>
              <a:t>Input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48970" y="3234055"/>
            <a:ext cx="1096645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l"/>
            <a:r>
              <a:rPr lang="en-US" sz="1600">
                <a:effectLst/>
                <a:latin typeface="+mn-ea"/>
                <a:cs typeface="+mn-ea"/>
                <a:sym typeface="+mn-ea"/>
              </a:rPr>
              <a:t>MGUIT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48970" y="5160010"/>
            <a:ext cx="1239520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l"/>
            <a:r>
              <a:rPr lang="en-US" sz="1600">
                <a:effectLst/>
                <a:latin typeface="+mn-ea"/>
                <a:cs typeface="+mn-ea"/>
                <a:sym typeface="+mn-ea"/>
              </a:rPr>
              <a:t>InstaFormer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Kim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2022</a:t>
            </a:r>
            <a:endParaRPr lang="en-US" sz="1200"/>
          </a:p>
        </p:txBody>
      </p:sp>
      <p:sp>
        <p:nvSpPr>
          <p:cNvPr id="6" name="Text Box 5"/>
          <p:cNvSpPr txBox="1"/>
          <p:nvPr/>
        </p:nvSpPr>
        <p:spPr>
          <a:xfrm>
            <a:off x="2159635" y="6240780"/>
            <a:ext cx="1824990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 i="1">
                <a:effectLst/>
                <a:latin typeface="+mn-ea"/>
                <a:cs typeface="+mn-ea"/>
                <a:sym typeface="+mn-ea"/>
              </a:rPr>
              <a:t>Sunny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Rainy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058410" y="6240780"/>
            <a:ext cx="1824990" cy="33718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 anchorCtr="0">
            <a:spAutoFit/>
          </a:bodyPr>
          <a:p>
            <a:pPr algn="ctr"/>
            <a:r>
              <a:rPr lang="en-US" sz="1600" i="1">
                <a:effectLst/>
                <a:latin typeface="+mn-ea"/>
                <a:cs typeface="+mn-ea"/>
                <a:sym typeface="+mn-ea"/>
              </a:rPr>
              <a:t>Sunny </a:t>
            </a:r>
            <a:r>
              <a:rPr lang="en-US" sz="1600" i="1">
                <a:effectLst/>
                <a:latin typeface="+mn-ea"/>
                <a:ea typeface="AR PL UKai CN" panose="02000503000000000000" charset="-122"/>
                <a:cs typeface="+mn-ea"/>
                <a:sym typeface="+mn-ea"/>
              </a:rPr>
              <a:t>→ 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Cloud</a:t>
            </a:r>
            <a:r>
              <a:rPr lang="en-US" sz="1600" i="1">
                <a:effectLst/>
                <a:latin typeface="+mn-ea"/>
                <a:cs typeface="+mn-ea"/>
                <a:sym typeface="+mn-ea"/>
              </a:rPr>
              <a:t>y</a:t>
            </a:r>
            <a:endParaRPr lang="en-US" sz="1600">
              <a:effectLst/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138" y="987425"/>
            <a:ext cx="8467725" cy="300863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CyCADA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655320"/>
            <a:ext cx="9144000" cy="840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Cycle-consistent adversarial adaptation 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Hoffman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ICML 2018</a:t>
            </a:r>
            <a:endParaRPr 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399" t="4829" r="3687" b="3622"/>
          <a:stretch>
            <a:fillRect/>
          </a:stretch>
        </p:blipFill>
        <p:spPr>
          <a:xfrm>
            <a:off x="331470" y="3977005"/>
            <a:ext cx="8481060" cy="258572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0" y="1849120"/>
            <a:ext cx="9144000" cy="2265045"/>
          </a:xfrm>
        </p:spPr>
        <p:txBody>
          <a:bodyPr anchor="ctr" anchorCtr="0">
            <a:normAutofit/>
          </a:bodyPr>
          <a:lstStyle/>
          <a:p>
            <a:r>
              <a:rPr lang="en-US" altLang="zh-CN" sz="3600" b="1">
                <a:effectLst/>
                <a:cs typeface="+mj-lt"/>
              </a:rPr>
              <a:t>Thanks</a:t>
            </a:r>
            <a:br>
              <a:rPr lang="en-US" altLang="zh-CN" sz="3200" b="1">
                <a:effectLst/>
                <a:cs typeface="+mj-lt"/>
              </a:rPr>
            </a:br>
            <a:r>
              <a:rPr lang="en-US" altLang="zh-CN" sz="2400">
                <a:effectLst/>
                <a:cs typeface="+mj-lt"/>
                <a:sym typeface="+mn-ea"/>
              </a:rPr>
              <a:t>mengunlong@matrixtime.com</a:t>
            </a:r>
            <a:endParaRPr lang="en-US" altLang="zh-CN" sz="2400">
              <a:effectLst/>
              <a:cs typeface="+mj-lt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1"/>
          <p:cNvSpPr>
            <a:spLocks noGrp="1"/>
          </p:cNvSpPr>
          <p:nvPr/>
        </p:nvSpPr>
        <p:spPr>
          <a:xfrm>
            <a:off x="0" y="0"/>
            <a:ext cx="9144635" cy="9144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>
                <a:effectLst/>
                <a:sym typeface="+mn-ea"/>
              </a:rPr>
              <a:t>Patch pyramid dual contrastive learning for unsupervised image-to-image translation - </a:t>
            </a:r>
            <a:r>
              <a:rPr lang="en-US">
                <a:effectLst/>
                <a:sym typeface="+mn-ea"/>
              </a:rPr>
              <a:t>qualitative results</a:t>
            </a:r>
            <a:endParaRPr lang="en-US">
              <a:effectLst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l="3429" t="2834" r="2058" b="1134"/>
          <a:stretch>
            <a:fillRect/>
          </a:stretch>
        </p:blipFill>
        <p:spPr>
          <a:xfrm>
            <a:off x="4131945" y="695960"/>
            <a:ext cx="5012055" cy="616204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  <a:sym typeface="+mn-ea"/>
              </a:rPr>
              <a:t>Strong-weak alignment d</a:t>
            </a:r>
            <a:r>
              <a:rPr lang="en-US">
                <a:effectLst/>
              </a:rPr>
              <a:t>omain adaptive Faster RCNN </a:t>
            </a:r>
            <a:endParaRPr lang="en-US">
              <a:effectLst/>
            </a:endParaRPr>
          </a:p>
        </p:txBody>
      </p:sp>
      <p:sp>
        <p:nvSpPr>
          <p:cNvPr id="9" name="Content Placeholder 2"/>
          <p:cNvSpPr>
            <a:spLocks noGrp="1"/>
          </p:cNvSpPr>
          <p:nvPr/>
        </p:nvSpPr>
        <p:spPr>
          <a:xfrm>
            <a:off x="635" y="729615"/>
            <a:ext cx="4353560" cy="54114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100000"/>
              </a:lnSpc>
            </a:pPr>
            <a:r>
              <a:rPr lang="en-US" sz="2400" b="1"/>
              <a:t>Strong-weak models learns domain</a:t>
            </a:r>
            <a:r>
              <a:rPr lang="en-US" sz="2400" b="1">
                <a:sym typeface="+mn-ea"/>
              </a:rPr>
              <a:t>-invariant features</a:t>
            </a:r>
            <a:endParaRPr lang="en-US" sz="2400" b="1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sz="2000" b="1">
                <a:sym typeface="+mn-ea"/>
              </a:rPr>
              <a:t>Strongly aligned at the local patch level</a:t>
            </a:r>
            <a:endParaRPr lang="en-US" sz="2000" b="1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 sz="2000" b="1">
                <a:sym typeface="+mn-ea"/>
              </a:rPr>
              <a:t>Weakly (partial</a:t>
            </a:r>
            <a:r>
              <a:rPr lang="en-US" sz="2000" b="1">
                <a:sym typeface="+mn-ea"/>
              </a:rPr>
              <a:t>ly</a:t>
            </a:r>
            <a:r>
              <a:rPr lang="en-US" sz="2000" b="1">
                <a:sym typeface="+mn-ea"/>
              </a:rPr>
              <a:t>) aligned at the global scene level</a:t>
            </a:r>
            <a:endParaRPr lang="en-US" sz="2000" b="1"/>
          </a:p>
          <a:p>
            <a:pPr lvl="0">
              <a:lnSpc>
                <a:spcPct val="100000"/>
              </a:lnSpc>
            </a:pPr>
            <a:endParaRPr lang="en-US" sz="2000" b="1"/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404812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Saito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CVPR 2019</a:t>
            </a:r>
            <a:endParaRPr lang="en-US" sz="120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3744" t="5646" r="2158" b="2392"/>
          <a:stretch>
            <a:fillRect/>
          </a:stretch>
        </p:blipFill>
        <p:spPr>
          <a:xfrm>
            <a:off x="66675" y="3151505"/>
            <a:ext cx="3977640" cy="16802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115" t="3492" r="1807" b="2068"/>
          <a:stretch>
            <a:fillRect/>
          </a:stretch>
        </p:blipFill>
        <p:spPr>
          <a:xfrm>
            <a:off x="311150" y="439420"/>
            <a:ext cx="8521700" cy="34537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1024" t="4648" r="1497"/>
          <a:stretch>
            <a:fillRect/>
          </a:stretch>
        </p:blipFill>
        <p:spPr>
          <a:xfrm>
            <a:off x="334328" y="3902710"/>
            <a:ext cx="8475345" cy="267017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Saito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CVPR 2019</a:t>
            </a:r>
            <a:endParaRPr lang="en-US" sz="1200"/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>
                <a:effectLst/>
                <a:sym typeface="+mn-ea"/>
              </a:rPr>
              <a:t>Strong-weak alignment d</a:t>
            </a:r>
            <a:r>
              <a:rPr lang="en-US">
                <a:effectLst/>
              </a:rPr>
              <a:t>omain adaptive Faster RCNN </a:t>
            </a:r>
            <a:endParaRPr lang="en-US">
              <a:effectLst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rcRect l="974" t="1653" b="914"/>
          <a:stretch>
            <a:fillRect/>
          </a:stretch>
        </p:blipFill>
        <p:spPr>
          <a:xfrm>
            <a:off x="481648" y="2204085"/>
            <a:ext cx="8593455" cy="274510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 Networks (SCDA)</a:t>
            </a:r>
            <a:endParaRPr lang="en-US">
              <a:effectLst/>
            </a:endParaRPr>
          </a:p>
        </p:txBody>
      </p:sp>
      <p:sp>
        <p:nvSpPr>
          <p:cNvPr id="5" name="Content Placeholder 2"/>
          <p:cNvSpPr>
            <a:spLocks noGrp="1"/>
          </p:cNvSpPr>
          <p:nvPr/>
        </p:nvSpPr>
        <p:spPr>
          <a:xfrm>
            <a:off x="0" y="615950"/>
            <a:ext cx="9144000" cy="28905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Region mining </a:t>
            </a:r>
            <a:r>
              <a:rPr lang="en-US" b="1">
                <a:sym typeface="+mn-ea"/>
              </a:rPr>
              <a:t>(</a:t>
            </a:r>
            <a:r>
              <a:rPr lang="en-US" b="1"/>
              <a:t>Where to look)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 sz="2000">
                <a:sym typeface="+mn-ea"/>
              </a:rPr>
              <a:t>Grouping</a:t>
            </a:r>
            <a:endParaRPr lang="en-US" sz="2000"/>
          </a:p>
          <a:p>
            <a:pPr lvl="1">
              <a:lnSpc>
                <a:spcPct val="100000"/>
              </a:lnSpc>
            </a:pPr>
            <a:r>
              <a:rPr lang="en-US" sz="2000">
                <a:sym typeface="+mn-ea"/>
              </a:rPr>
              <a:t>Feature assignment  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b="1">
                <a:sym typeface="+mn-ea"/>
              </a:rPr>
              <a:t>Adjusted </a:t>
            </a:r>
            <a:r>
              <a:rPr lang="en-US" b="1">
                <a:sym typeface="+mn-ea"/>
              </a:rPr>
              <a:t>region-level </a:t>
            </a:r>
            <a:r>
              <a:rPr lang="en-US" b="1">
                <a:sym typeface="+mn-ea"/>
              </a:rPr>
              <a:t>alignment (</a:t>
            </a:r>
            <a:r>
              <a:rPr lang="en-US" b="1"/>
              <a:t>How to </a:t>
            </a:r>
            <a:r>
              <a:rPr lang="en-US" b="1">
                <a:sym typeface="+mn-ea"/>
              </a:rPr>
              <a:t>align)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/>
              <a:t>Region-level adversarial alignment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Weighting estimator</a:t>
            </a:r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635" y="6562725"/>
            <a:ext cx="9143365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Zhu</a:t>
            </a:r>
            <a:r>
              <a:rPr lang="en-US" sz="1200" i="1">
                <a:sym typeface="+mn-ea"/>
              </a:rPr>
              <a:t> et al.</a:t>
            </a:r>
            <a:r>
              <a:rPr lang="en-US" sz="1200"/>
              <a:t> CVPR 2019</a:t>
            </a:r>
            <a:endParaRPr lang="en-US" sz="12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rcRect l="461" t="4326" r="426"/>
          <a:stretch>
            <a:fillRect/>
          </a:stretch>
        </p:blipFill>
        <p:spPr>
          <a:xfrm>
            <a:off x="480695" y="4998720"/>
            <a:ext cx="8595360" cy="1497965"/>
          </a:xfrm>
          <a:prstGeom prst="rect">
            <a:avLst/>
          </a:prstGeom>
        </p:spPr>
      </p:pic>
      <p:sp>
        <p:nvSpPr>
          <p:cNvPr id="11" name="Text Box 10"/>
          <p:cNvSpPr txBox="1"/>
          <p:nvPr/>
        </p:nvSpPr>
        <p:spPr>
          <a:xfrm rot="5400000">
            <a:off x="2970530" y="5111750"/>
            <a:ext cx="6743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grouping operation</a:t>
            </a:r>
            <a:endParaRPr lang="en-US" sz="1000"/>
          </a:p>
        </p:txBody>
      </p:sp>
      <p:sp>
        <p:nvSpPr>
          <p:cNvPr id="12" name="Text Box 11"/>
          <p:cNvSpPr txBox="1"/>
          <p:nvPr/>
        </p:nvSpPr>
        <p:spPr>
          <a:xfrm rot="5400000">
            <a:off x="5883275" y="5111750"/>
            <a:ext cx="7404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1000"/>
              <a:t>weighting estimation</a:t>
            </a:r>
            <a:endParaRPr lang="en-US" sz="1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rcRect l="1384" t="8371" r="1749" b="5381"/>
          <a:stretch>
            <a:fillRect/>
          </a:stretch>
        </p:blipFill>
        <p:spPr>
          <a:xfrm>
            <a:off x="-635" y="3586480"/>
            <a:ext cx="9144635" cy="297624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-635" y="0"/>
            <a:ext cx="9144635" cy="73152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ffectLst/>
              </a:rPr>
              <a:t>Progressive domain adaption</a:t>
            </a:r>
            <a:endParaRPr lang="en-US">
              <a:effectLst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3959" t="5679" r="141" b="1975"/>
          <a:stretch>
            <a:fillRect/>
          </a:stretch>
        </p:blipFill>
        <p:spPr>
          <a:xfrm>
            <a:off x="3879850" y="683895"/>
            <a:ext cx="5264150" cy="290258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0" y="731520"/>
            <a:ext cx="9144000" cy="2441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1"/>
              <a:t>Adaptation in feature space</a:t>
            </a:r>
            <a:endParaRPr lang="en-US" b="1"/>
          </a:p>
          <a:p>
            <a:pPr>
              <a:lnSpc>
                <a:spcPct val="100000"/>
              </a:lnSpc>
            </a:pPr>
            <a:r>
              <a:rPr lang="en-US" b="1"/>
              <a:t>Progressive adaptation</a:t>
            </a:r>
            <a:endParaRPr lang="en-US" b="1"/>
          </a:p>
          <a:p>
            <a:pPr lvl="1">
              <a:lnSpc>
                <a:spcPct val="100000"/>
              </a:lnSpc>
            </a:pPr>
            <a:r>
              <a:rPr lang="en-US"/>
              <a:t>Intermediate domain </a:t>
            </a:r>
            <a:endParaRPr lang="en-US"/>
          </a:p>
          <a:p>
            <a:pPr lvl="2">
              <a:lnSpc>
                <a:spcPct val="100000"/>
              </a:lnSpc>
            </a:pPr>
            <a:r>
              <a:rPr lang="en-US" sz="1600"/>
              <a:t>CycleGAN</a:t>
            </a:r>
            <a:endParaRPr lang="en-US"/>
          </a:p>
          <a:p>
            <a:pPr lvl="1">
              <a:lnSpc>
                <a:spcPct val="100000"/>
              </a:lnSpc>
            </a:pPr>
            <a:r>
              <a:rPr lang="en-US"/>
              <a:t>Adaptat</a:t>
            </a:r>
            <a:r>
              <a:rPr lang="en-US">
                <a:sym typeface="+mn-ea"/>
              </a:rPr>
              <a:t>ion </a:t>
            </a:r>
            <a:endParaRPr lang="en-US">
              <a:sym typeface="+mn-ea"/>
            </a:endParaRPr>
          </a:p>
          <a:p>
            <a:pPr lvl="1">
              <a:lnSpc>
                <a:spcPct val="100000"/>
              </a:lnSpc>
            </a:pPr>
            <a:r>
              <a:rPr lang="en-US">
                <a:sym typeface="+mn-ea"/>
              </a:rPr>
              <a:t>Weighted supervision </a:t>
            </a:r>
            <a:endParaRPr lang="en-US" b="1"/>
          </a:p>
          <a:p>
            <a:pPr lvl="1">
              <a:lnSpc>
                <a:spcPct val="100000"/>
              </a:lnSpc>
            </a:pP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35" y="6562725"/>
            <a:ext cx="9144000" cy="275590"/>
          </a:xfrm>
          <a:prstGeom prst="rect">
            <a:avLst/>
          </a:prstGeom>
          <a:noFill/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sz="1200"/>
              <a:t>Hsu </a:t>
            </a:r>
            <a:r>
              <a:rPr lang="en-US" sz="1200" i="1">
                <a:sym typeface="+mn-ea"/>
              </a:rPr>
              <a:t>et al.</a:t>
            </a:r>
            <a:r>
              <a:rPr lang="en-US" sz="1200">
                <a:sym typeface="+mn-ea"/>
              </a:rPr>
              <a:t> </a:t>
            </a:r>
            <a:r>
              <a:rPr lang="en-US" sz="1200"/>
              <a:t>CVPR 2019 workshop</a:t>
            </a:r>
            <a:endParaRPr lang="en-US"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9546</Words>
  <Application>WPS Presentation</Application>
  <PresentationFormat>宽屏</PresentationFormat>
  <Paragraphs>395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2" baseType="lpstr">
      <vt:lpstr>Arial</vt:lpstr>
      <vt:lpstr>SimSun</vt:lpstr>
      <vt:lpstr>Wingdings</vt:lpstr>
      <vt:lpstr>DejaVu Sans</vt:lpstr>
      <vt:lpstr>DejaVu Math TeX Gyre</vt:lpstr>
      <vt:lpstr>MS Mincho</vt:lpstr>
      <vt:lpstr>Gubbi</vt:lpstr>
      <vt:lpstr>Arial Black</vt:lpstr>
      <vt:lpstr>Microsoft YaHei</vt:lpstr>
      <vt:lpstr>Droid Sans Fallback</vt:lpstr>
      <vt:lpstr>Arial Unicode MS</vt:lpstr>
      <vt:lpstr>SimSun</vt:lpstr>
      <vt:lpstr>AR PL UKai CN</vt:lpstr>
      <vt:lpstr>Office Theme</vt:lpstr>
      <vt:lpstr>Domain Adaptive Object Detection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mengunlong@matrixtime.com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matrixtime</cp:lastModifiedBy>
  <cp:revision>406</cp:revision>
  <dcterms:created xsi:type="dcterms:W3CDTF">2023-02-08T05:47:29Z</dcterms:created>
  <dcterms:modified xsi:type="dcterms:W3CDTF">2023-02-08T05:47:29Z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